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5" r:id="rId28"/>
    <p:sldId id="286" r:id="rId29"/>
    <p:sldId id="287" r:id="rId30"/>
    <p:sldId id="288"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32" autoAdjust="0"/>
    <p:restoredTop sz="94660"/>
  </p:normalViewPr>
  <p:slideViewPr>
    <p:cSldViewPr>
      <p:cViewPr>
        <p:scale>
          <a:sx n="66" d="100"/>
          <a:sy n="66" d="100"/>
        </p:scale>
        <p:origin x="-1144" y="-12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2BEFB47-5147-42E1-A513-D6D9E30AC4FF}" type="datetimeFigureOut">
              <a:rPr lang="en-US" smtClean="0"/>
              <a:pPr/>
              <a:t>7/12/2022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BEFB47-5147-42E1-A513-D6D9E30AC4FF}" type="datetimeFigureOut">
              <a:rPr lang="en-US" smtClean="0"/>
              <a:pPr/>
              <a:t>7/12/2022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BEFB47-5147-42E1-A513-D6D9E30AC4FF}" type="datetimeFigureOut">
              <a:rPr lang="en-US" smtClean="0"/>
              <a:pPr/>
              <a:t>7/12/2022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BEFB47-5147-42E1-A513-D6D9E30AC4FF}" type="datetimeFigureOut">
              <a:rPr lang="en-US" smtClean="0"/>
              <a:pPr/>
              <a:t>7/12/2022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2BEFB47-5147-42E1-A513-D6D9E30AC4FF}" type="datetimeFigureOut">
              <a:rPr lang="en-US" smtClean="0"/>
              <a:pPr/>
              <a:t>7/12/2022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2BEFB47-5147-42E1-A513-D6D9E30AC4FF}" type="datetimeFigureOut">
              <a:rPr lang="en-US" smtClean="0"/>
              <a:pPr/>
              <a:t>7/12/2022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2BEFB47-5147-42E1-A513-D6D9E30AC4FF}" type="datetimeFigureOut">
              <a:rPr lang="en-US" smtClean="0"/>
              <a:pPr/>
              <a:t>7/12/2022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2BEFB47-5147-42E1-A513-D6D9E30AC4FF}" type="datetimeFigureOut">
              <a:rPr lang="en-US" smtClean="0"/>
              <a:pPr/>
              <a:t>7/12/2022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BEFB47-5147-42E1-A513-D6D9E30AC4FF}" type="datetimeFigureOut">
              <a:rPr lang="en-US" smtClean="0"/>
              <a:pPr/>
              <a:t>7/12/2022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BEFB47-5147-42E1-A513-D6D9E30AC4FF}" type="datetimeFigureOut">
              <a:rPr lang="en-US" smtClean="0"/>
              <a:pPr/>
              <a:t>7/12/2022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BEFB47-5147-42E1-A513-D6D9E30AC4FF}" type="datetimeFigureOut">
              <a:rPr lang="en-US" smtClean="0"/>
              <a:pPr/>
              <a:t>7/12/2022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2EFEB4-258B-4BCB-BE47-E38F44A3C5D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BEFB47-5147-42E1-A513-D6D9E30AC4FF}" type="datetimeFigureOut">
              <a:rPr lang="en-US" smtClean="0"/>
              <a:pPr/>
              <a:t>7/12/2022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2EFEB4-258B-4BCB-BE47-E38F44A3C5D3}"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3.84.120.142/"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4724400"/>
            <a:ext cx="8229600" cy="1143000"/>
          </a:xfrm>
        </p:spPr>
        <p:txBody>
          <a:bodyPr/>
          <a:lstStyle/>
          <a:p>
            <a:r>
              <a:rPr lang="en-US" dirty="0" smtClean="0">
                <a:solidFill>
                  <a:srgbClr val="FFFF00"/>
                </a:solidFill>
              </a:rPr>
              <a:t> </a:t>
            </a:r>
            <a:endParaRPr lang="en-US" dirty="0">
              <a:solidFill>
                <a:srgbClr val="FFFF00"/>
              </a:solidFill>
            </a:endParaRPr>
          </a:p>
        </p:txBody>
      </p:sp>
      <p:pic>
        <p:nvPicPr>
          <p:cNvPr id="30722" name="Picture 2" descr="File:Amazon Web Services Logo.svg"/>
          <p:cNvPicPr>
            <a:picLocks noChangeAspect="1" noChangeArrowheads="1"/>
          </p:cNvPicPr>
          <p:nvPr/>
        </p:nvPicPr>
        <p:blipFill>
          <a:blip r:embed="rId2" cstate="print"/>
          <a:srcRect/>
          <a:stretch>
            <a:fillRect/>
          </a:stretch>
        </p:blipFill>
        <p:spPr bwMode="auto">
          <a:xfrm>
            <a:off x="2667000" y="2133600"/>
            <a:ext cx="3810000" cy="2284513"/>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3600" dirty="0" smtClean="0">
                <a:solidFill>
                  <a:srgbClr val="FFFF00"/>
                </a:solidFill>
              </a:rPr>
              <a:t>8.Add Tags (optional)</a:t>
            </a:r>
            <a:r>
              <a:rPr lang="en-US" sz="3200" dirty="0" smtClean="0">
                <a:solidFill>
                  <a:srgbClr val="FFFF00"/>
                </a:solidFill>
              </a:rPr>
              <a:t/>
            </a:r>
            <a:br>
              <a:rPr lang="en-US" sz="3200" dirty="0" smtClean="0">
                <a:solidFill>
                  <a:srgbClr val="FFFF00"/>
                </a:solidFill>
              </a:rPr>
            </a:br>
            <a:r>
              <a:rPr lang="en-US" sz="2200" dirty="0"/>
              <a:t>A tag consists of a case-sensitive key-value pair. For example, you could define a tag with key = </a:t>
            </a:r>
            <a:r>
              <a:rPr lang="en-US" sz="2200" dirty="0">
                <a:solidFill>
                  <a:srgbClr val="FF0000"/>
                </a:solidFill>
              </a:rPr>
              <a:t>Name</a:t>
            </a:r>
            <a:r>
              <a:rPr lang="en-US" sz="2200" dirty="0"/>
              <a:t> and value = </a:t>
            </a:r>
            <a:r>
              <a:rPr lang="en-US" sz="2200" dirty="0" smtClean="0">
                <a:solidFill>
                  <a:srgbClr val="FF0000"/>
                </a:solidFill>
              </a:rPr>
              <a:t>AWSLinuxInstance</a:t>
            </a:r>
            <a:r>
              <a:rPr lang="en-US" sz="2200" dirty="0" smtClean="0"/>
              <a:t/>
            </a:r>
            <a:br>
              <a:rPr lang="en-US" sz="2200" dirty="0" smtClean="0"/>
            </a:br>
            <a:r>
              <a:rPr lang="en-US" sz="2200" dirty="0" smtClean="0"/>
              <a:t>A </a:t>
            </a:r>
            <a:r>
              <a:rPr lang="en-US" sz="2200" dirty="0"/>
              <a:t>copy of a tag can be applied to volumes, instances or both.</a:t>
            </a:r>
            <a:endParaRPr lang="en-US" sz="2200" dirty="0">
              <a:solidFill>
                <a:srgbClr val="FFFF00"/>
              </a:solidFill>
            </a:endParaRPr>
          </a:p>
        </p:txBody>
      </p:sp>
      <p:pic>
        <p:nvPicPr>
          <p:cNvPr id="7170" name="Picture 2" descr="F:\OneDrive\Pictures\Screenshots\Screenshot (738).png"/>
          <p:cNvPicPr>
            <a:picLocks noChangeAspect="1" noChangeArrowheads="1"/>
          </p:cNvPicPr>
          <p:nvPr/>
        </p:nvPicPr>
        <p:blipFill>
          <a:blip r:embed="rId2" cstate="print"/>
          <a:srcRect/>
          <a:stretch>
            <a:fillRect/>
          </a:stretch>
        </p:blipFill>
        <p:spPr bwMode="auto">
          <a:xfrm>
            <a:off x="457200" y="1905000"/>
            <a:ext cx="8382000" cy="4714875"/>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81000"/>
            <a:ext cx="8229600" cy="1143000"/>
          </a:xfrm>
        </p:spPr>
        <p:txBody>
          <a:bodyPr>
            <a:normAutofit fontScale="90000"/>
          </a:bodyPr>
          <a:lstStyle/>
          <a:p>
            <a:pPr algn="l"/>
            <a:r>
              <a:rPr lang="en-US" dirty="0" smtClean="0">
                <a:solidFill>
                  <a:srgbClr val="FFFF00"/>
                </a:solidFill>
              </a:rPr>
              <a:t>9. Add security groups</a:t>
            </a:r>
            <a:r>
              <a:rPr lang="en-US" dirty="0" smtClean="0"/>
              <a:t/>
            </a:r>
            <a:br>
              <a:rPr lang="en-US" dirty="0" smtClean="0"/>
            </a:br>
            <a:r>
              <a:rPr lang="en-US" sz="2000" dirty="0"/>
              <a:t>A security group is a set of firewall rules that control the traffic for your instance. On this page, you can add rules to allow specific traffic to reach your instance</a:t>
            </a:r>
            <a:r>
              <a:rPr lang="en-US" sz="2000" dirty="0" smtClean="0"/>
              <a:t>.</a:t>
            </a:r>
            <a:br>
              <a:rPr lang="en-US" sz="2000" dirty="0" smtClean="0"/>
            </a:br>
            <a:r>
              <a:rPr lang="en-US" sz="2000" dirty="0" smtClean="0"/>
              <a:t> </a:t>
            </a:r>
            <a:r>
              <a:rPr lang="en-US" sz="2000" dirty="0"/>
              <a:t>For example, if you want to set up a web server and allow Internet traffic to reach your instance, add rules that allow unrestricted access to the HTTP and HTTPS ports. You can create a new security group or select from an existing one below.</a:t>
            </a:r>
          </a:p>
        </p:txBody>
      </p:sp>
      <p:pic>
        <p:nvPicPr>
          <p:cNvPr id="8194" name="Picture 2" descr="F:\OneDrive\Pictures\Screenshots\Screenshot (740).png"/>
          <p:cNvPicPr>
            <a:picLocks noChangeAspect="1" noChangeArrowheads="1"/>
          </p:cNvPicPr>
          <p:nvPr/>
        </p:nvPicPr>
        <p:blipFill>
          <a:blip r:embed="rId2" cstate="print"/>
          <a:srcRect/>
          <a:stretch>
            <a:fillRect/>
          </a:stretch>
        </p:blipFill>
        <p:spPr bwMode="auto">
          <a:xfrm>
            <a:off x="457200" y="1981200"/>
            <a:ext cx="8382000" cy="4714875"/>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8229600" cy="1143000"/>
          </a:xfrm>
        </p:spPr>
        <p:txBody>
          <a:bodyPr>
            <a:normAutofit fontScale="90000"/>
          </a:bodyPr>
          <a:lstStyle/>
          <a:p>
            <a:pPr algn="l"/>
            <a:r>
              <a:rPr lang="en-US" sz="3200" dirty="0" smtClean="0">
                <a:solidFill>
                  <a:srgbClr val="FFFF00"/>
                </a:solidFill>
              </a:rPr>
              <a:t>10. Review Instance Launch</a:t>
            </a:r>
            <a:br>
              <a:rPr lang="en-US" sz="3200" dirty="0" smtClean="0">
                <a:solidFill>
                  <a:srgbClr val="FFFF00"/>
                </a:solidFill>
              </a:rPr>
            </a:br>
            <a:r>
              <a:rPr lang="en-US" sz="2000" dirty="0" smtClean="0"/>
              <a:t>here you can review your instance launch details. You can go back to edit changes for each section. Click </a:t>
            </a:r>
            <a:r>
              <a:rPr lang="en-US" sz="2000" b="1" dirty="0" smtClean="0"/>
              <a:t>Launch</a:t>
            </a:r>
            <a:r>
              <a:rPr lang="en-US" sz="2000" dirty="0" smtClean="0"/>
              <a:t> to assign a key pair to your instance and complete the launch process.</a:t>
            </a:r>
            <a:endParaRPr lang="en-US" sz="2000" dirty="0">
              <a:solidFill>
                <a:srgbClr val="FFFF00"/>
              </a:solidFill>
            </a:endParaRPr>
          </a:p>
        </p:txBody>
      </p:sp>
      <p:pic>
        <p:nvPicPr>
          <p:cNvPr id="1026" name="Picture 2" descr="F:\OneDrive\Pictures\Screenshots\Screenshot (741).png"/>
          <p:cNvPicPr>
            <a:picLocks noChangeAspect="1" noChangeArrowheads="1"/>
          </p:cNvPicPr>
          <p:nvPr/>
        </p:nvPicPr>
        <p:blipFill>
          <a:blip r:embed="rId2" cstate="print"/>
          <a:srcRect/>
          <a:stretch>
            <a:fillRect/>
          </a:stretch>
        </p:blipFill>
        <p:spPr bwMode="auto">
          <a:xfrm>
            <a:off x="228600" y="1752600"/>
            <a:ext cx="8805333" cy="4953000"/>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914400"/>
            <a:ext cx="8229600" cy="1143000"/>
          </a:xfrm>
        </p:spPr>
        <p:txBody>
          <a:bodyPr>
            <a:normAutofit fontScale="90000"/>
          </a:bodyPr>
          <a:lstStyle/>
          <a:p>
            <a:pPr algn="l"/>
            <a:r>
              <a:rPr lang="en-US" sz="3200" dirty="0" smtClean="0">
                <a:solidFill>
                  <a:srgbClr val="FFFF00"/>
                </a:solidFill>
              </a:rPr>
              <a:t>11. Download Key Pair</a:t>
            </a:r>
            <a:br>
              <a:rPr lang="en-US" sz="3200" dirty="0" smtClean="0">
                <a:solidFill>
                  <a:srgbClr val="FFFF00"/>
                </a:solidFill>
              </a:rPr>
            </a:br>
            <a:r>
              <a:rPr lang="en-US" sz="2000" dirty="0" smtClean="0"/>
              <a:t>A key pair consists of a public key that AWS stores, and a private key file that you store. Together, they allow you to connect to your instance securely. For Windows AMIs, the private key file is required to obtain the password used to log into your instance. </a:t>
            </a:r>
            <a:br>
              <a:rPr lang="en-US" sz="2000" dirty="0" smtClean="0"/>
            </a:br>
            <a:r>
              <a:rPr lang="en-US" sz="2000" dirty="0" smtClean="0"/>
              <a:t>For Linux AMIs, the private key file allows you to securely SSH into your instance.</a:t>
            </a:r>
            <a:r>
              <a:rPr lang="en-US" sz="3200" dirty="0" smtClean="0">
                <a:solidFill>
                  <a:srgbClr val="FFFF00"/>
                </a:solidFill>
              </a:rPr>
              <a:t/>
            </a:r>
            <a:br>
              <a:rPr lang="en-US" sz="3200" dirty="0" smtClean="0">
                <a:solidFill>
                  <a:srgbClr val="FFFF00"/>
                </a:solidFill>
              </a:rPr>
            </a:br>
            <a:r>
              <a:rPr lang="en-US" sz="3200" dirty="0" smtClean="0">
                <a:solidFill>
                  <a:srgbClr val="FFFF00"/>
                </a:solidFill>
              </a:rPr>
              <a:t/>
            </a:r>
            <a:br>
              <a:rPr lang="en-US" sz="3200" dirty="0" smtClean="0">
                <a:solidFill>
                  <a:srgbClr val="FFFF00"/>
                </a:solidFill>
              </a:rPr>
            </a:br>
            <a:r>
              <a:rPr lang="en-US" sz="3200" dirty="0" smtClean="0">
                <a:solidFill>
                  <a:srgbClr val="FFFF00"/>
                </a:solidFill>
              </a:rPr>
              <a:t/>
            </a:r>
            <a:br>
              <a:rPr lang="en-US" sz="3200" dirty="0" smtClean="0">
                <a:solidFill>
                  <a:srgbClr val="FFFF00"/>
                </a:solidFill>
              </a:rPr>
            </a:br>
            <a:endParaRPr lang="en-US" sz="3200" dirty="0">
              <a:solidFill>
                <a:srgbClr val="FFFF00"/>
              </a:solidFill>
            </a:endParaRPr>
          </a:p>
        </p:txBody>
      </p:sp>
      <p:pic>
        <p:nvPicPr>
          <p:cNvPr id="2050" name="Picture 2" descr="F:\OneDrive\Pictures\Screenshots\Screenshot (742).png"/>
          <p:cNvPicPr>
            <a:picLocks noChangeAspect="1" noChangeArrowheads="1"/>
          </p:cNvPicPr>
          <p:nvPr/>
        </p:nvPicPr>
        <p:blipFill>
          <a:blip r:embed="rId2" cstate="print"/>
          <a:srcRect/>
          <a:stretch>
            <a:fillRect/>
          </a:stretch>
        </p:blipFill>
        <p:spPr bwMode="auto">
          <a:xfrm>
            <a:off x="152400" y="1828800"/>
            <a:ext cx="8805333" cy="4953000"/>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229600" cy="1143000"/>
          </a:xfrm>
        </p:spPr>
        <p:txBody>
          <a:bodyPr>
            <a:normAutofit/>
          </a:bodyPr>
          <a:lstStyle/>
          <a:p>
            <a:pPr algn="l"/>
            <a:r>
              <a:rPr lang="en-US" sz="3200" dirty="0" smtClean="0">
                <a:solidFill>
                  <a:srgbClr val="FFFF00"/>
                </a:solidFill>
              </a:rPr>
              <a:t>12. Use puTTY GEN to convert the key pair from </a:t>
            </a:r>
            <a:r>
              <a:rPr lang="en-US" sz="3200" dirty="0" smtClean="0">
                <a:solidFill>
                  <a:srgbClr val="FF0000"/>
                </a:solidFill>
              </a:rPr>
              <a:t>.pem </a:t>
            </a:r>
            <a:r>
              <a:rPr lang="en-US" sz="3200" dirty="0" smtClean="0">
                <a:solidFill>
                  <a:srgbClr val="FFFF00"/>
                </a:solidFill>
              </a:rPr>
              <a:t>format to </a:t>
            </a:r>
            <a:r>
              <a:rPr lang="en-US" sz="3200" dirty="0" smtClean="0">
                <a:solidFill>
                  <a:srgbClr val="FF0000"/>
                </a:solidFill>
              </a:rPr>
              <a:t>.ppk</a:t>
            </a:r>
            <a:r>
              <a:rPr lang="en-US" sz="3200" dirty="0" smtClean="0">
                <a:solidFill>
                  <a:srgbClr val="FFFF00"/>
                </a:solidFill>
              </a:rPr>
              <a:t> format</a:t>
            </a:r>
            <a:endParaRPr lang="en-US" sz="3200" dirty="0">
              <a:solidFill>
                <a:srgbClr val="FFFF00"/>
              </a:solidFill>
            </a:endParaRPr>
          </a:p>
        </p:txBody>
      </p:sp>
      <p:pic>
        <p:nvPicPr>
          <p:cNvPr id="3074" name="Picture 2" descr="F:\OneDrive\Pictures\Screenshots\Screenshot (743).png"/>
          <p:cNvPicPr>
            <a:picLocks noChangeAspect="1" noChangeArrowheads="1"/>
          </p:cNvPicPr>
          <p:nvPr/>
        </p:nvPicPr>
        <p:blipFill>
          <a:blip r:embed="rId2" cstate="print"/>
          <a:srcRect/>
          <a:stretch>
            <a:fillRect/>
          </a:stretch>
        </p:blipFill>
        <p:spPr bwMode="auto">
          <a:xfrm>
            <a:off x="304800" y="1752600"/>
            <a:ext cx="8551334" cy="4810125"/>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685800"/>
            <a:ext cx="8229600" cy="1143000"/>
          </a:xfrm>
        </p:spPr>
        <p:txBody>
          <a:bodyPr>
            <a:normAutofit fontScale="90000"/>
          </a:bodyPr>
          <a:lstStyle/>
          <a:p>
            <a:pPr algn="l"/>
            <a:r>
              <a:rPr lang="en-US" sz="3200" dirty="0" smtClean="0">
                <a:solidFill>
                  <a:srgbClr val="FFFF00"/>
                </a:solidFill>
              </a:rPr>
              <a:t>13. Now open S3 bucket and create a new empty bucket</a:t>
            </a:r>
            <a:br>
              <a:rPr lang="en-US" sz="3200" dirty="0" smtClean="0">
                <a:solidFill>
                  <a:srgbClr val="FFFF00"/>
                </a:solidFill>
              </a:rPr>
            </a:br>
            <a:r>
              <a:rPr lang="en-US" sz="2000" dirty="0" smtClean="0"/>
              <a:t>Every object in S3 is stored in a bucket. To upload files and folders to S3, you’ll need to create a bucket where the objects will be stored.</a:t>
            </a:r>
            <a:r>
              <a:rPr lang="en-US" sz="3200" dirty="0" smtClean="0">
                <a:solidFill>
                  <a:srgbClr val="FFFF00"/>
                </a:solidFill>
              </a:rPr>
              <a:t/>
            </a:r>
            <a:br>
              <a:rPr lang="en-US" sz="3200" dirty="0" smtClean="0">
                <a:solidFill>
                  <a:srgbClr val="FFFF00"/>
                </a:solidFill>
              </a:rPr>
            </a:br>
            <a:r>
              <a:rPr lang="en-US" sz="3200" dirty="0" smtClean="0">
                <a:solidFill>
                  <a:srgbClr val="FFFF00"/>
                </a:solidFill>
              </a:rPr>
              <a:t/>
            </a:r>
            <a:br>
              <a:rPr lang="en-US" sz="3200" dirty="0" smtClean="0">
                <a:solidFill>
                  <a:srgbClr val="FFFF00"/>
                </a:solidFill>
              </a:rPr>
            </a:br>
            <a:endParaRPr lang="en-US" sz="3200" dirty="0">
              <a:solidFill>
                <a:srgbClr val="FFFF00"/>
              </a:solidFill>
            </a:endParaRPr>
          </a:p>
        </p:txBody>
      </p:sp>
      <p:pic>
        <p:nvPicPr>
          <p:cNvPr id="4098" name="Picture 2" descr="F:\OneDrive\Pictures\Screenshots\Screenshot (744).png"/>
          <p:cNvPicPr>
            <a:picLocks noChangeAspect="1" noChangeArrowheads="1"/>
          </p:cNvPicPr>
          <p:nvPr/>
        </p:nvPicPr>
        <p:blipFill>
          <a:blip r:embed="rId2" cstate="print"/>
          <a:srcRect/>
          <a:stretch>
            <a:fillRect/>
          </a:stretch>
        </p:blipFill>
        <p:spPr bwMode="auto">
          <a:xfrm>
            <a:off x="304800" y="1752600"/>
            <a:ext cx="8619066" cy="4848225"/>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686800" cy="1143000"/>
          </a:xfrm>
        </p:spPr>
        <p:txBody>
          <a:bodyPr>
            <a:noAutofit/>
          </a:bodyPr>
          <a:lstStyle/>
          <a:p>
            <a:pPr algn="l"/>
            <a:r>
              <a:rPr lang="en-US" sz="2400" dirty="0" smtClean="0">
                <a:solidFill>
                  <a:srgbClr val="FFFF00"/>
                </a:solidFill>
              </a:rPr>
              <a:t>14. Give your bucket a unique name[uppercase &amp; whitespaces are not allowed] </a:t>
            </a:r>
            <a:br>
              <a:rPr lang="en-US" sz="2400" dirty="0" smtClean="0">
                <a:solidFill>
                  <a:srgbClr val="FFFF00"/>
                </a:solidFill>
              </a:rPr>
            </a:br>
            <a:r>
              <a:rPr lang="en-US" sz="2400" dirty="0" smtClean="0">
                <a:solidFill>
                  <a:srgbClr val="FFFF00"/>
                </a:solidFill>
              </a:rPr>
              <a:t>We should keep ACL(Access Control List) enabled in order to access bucket and its objects.</a:t>
            </a:r>
            <a:endParaRPr lang="en-US" sz="2400" dirty="0">
              <a:solidFill>
                <a:srgbClr val="FFFF00"/>
              </a:solidFill>
            </a:endParaRPr>
          </a:p>
        </p:txBody>
      </p:sp>
      <p:pic>
        <p:nvPicPr>
          <p:cNvPr id="5122" name="Picture 2"/>
          <p:cNvPicPr>
            <a:picLocks noChangeAspect="1" noChangeArrowheads="1"/>
          </p:cNvPicPr>
          <p:nvPr/>
        </p:nvPicPr>
        <p:blipFill>
          <a:blip r:embed="rId2" cstate="print"/>
          <a:srcRect/>
          <a:stretch>
            <a:fillRect/>
          </a:stretch>
        </p:blipFill>
        <p:spPr bwMode="auto">
          <a:xfrm>
            <a:off x="381000" y="1981200"/>
            <a:ext cx="8398934" cy="4724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2400" dirty="0" smtClean="0">
                <a:solidFill>
                  <a:srgbClr val="FFFF00"/>
                </a:solidFill>
              </a:rPr>
              <a:t>15. Un-check “Block all public access” and proceed to create bucket</a:t>
            </a:r>
            <a:endParaRPr lang="en-US" sz="2400" dirty="0">
              <a:solidFill>
                <a:srgbClr val="FFFF00"/>
              </a:solidFill>
            </a:endParaRPr>
          </a:p>
        </p:txBody>
      </p:sp>
      <p:pic>
        <p:nvPicPr>
          <p:cNvPr id="6146" name="Picture 2" descr="F:\OneDrive\Pictures\Screenshots\Screenshot (746).png"/>
          <p:cNvPicPr>
            <a:picLocks noChangeAspect="1" noChangeArrowheads="1"/>
          </p:cNvPicPr>
          <p:nvPr/>
        </p:nvPicPr>
        <p:blipFill>
          <a:blip r:embed="rId2" cstate="print"/>
          <a:srcRect/>
          <a:stretch>
            <a:fillRect/>
          </a:stretch>
        </p:blipFill>
        <p:spPr bwMode="auto">
          <a:xfrm>
            <a:off x="304800" y="1828800"/>
            <a:ext cx="8534400" cy="4800600"/>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9372600" cy="1143000"/>
          </a:xfrm>
        </p:spPr>
        <p:txBody>
          <a:bodyPr>
            <a:normAutofit/>
          </a:bodyPr>
          <a:lstStyle/>
          <a:p>
            <a:pPr algn="l"/>
            <a:r>
              <a:rPr lang="en-US" sz="2800" dirty="0" smtClean="0">
                <a:solidFill>
                  <a:srgbClr val="FFFF00"/>
                </a:solidFill>
              </a:rPr>
              <a:t>Once the bucket has been created you can see a “Bucket created successfully” message.</a:t>
            </a:r>
            <a:endParaRPr lang="en-US" sz="2800" dirty="0">
              <a:solidFill>
                <a:srgbClr val="FFFF00"/>
              </a:solidFill>
            </a:endParaRPr>
          </a:p>
        </p:txBody>
      </p:sp>
      <p:pic>
        <p:nvPicPr>
          <p:cNvPr id="7170" name="Picture 2" descr="F:\OneDrive\Pictures\Screenshots\Screenshot (748).png"/>
          <p:cNvPicPr>
            <a:picLocks noChangeAspect="1" noChangeArrowheads="1"/>
          </p:cNvPicPr>
          <p:nvPr/>
        </p:nvPicPr>
        <p:blipFill>
          <a:blip r:embed="rId2" cstate="print"/>
          <a:srcRect/>
          <a:stretch>
            <a:fillRect/>
          </a:stretch>
        </p:blipFill>
        <p:spPr bwMode="auto">
          <a:xfrm>
            <a:off x="304800" y="1828800"/>
            <a:ext cx="8534400" cy="4800600"/>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3200" dirty="0" smtClean="0">
                <a:solidFill>
                  <a:srgbClr val="FFFF00"/>
                </a:solidFill>
              </a:rPr>
              <a:t>16. Make a zip file of the folder where all of your static website files exists, and upload to S3 bucket.</a:t>
            </a:r>
            <a:endParaRPr lang="en-US" sz="3200" dirty="0">
              <a:solidFill>
                <a:srgbClr val="FFFF00"/>
              </a:solidFill>
            </a:endParaRPr>
          </a:p>
        </p:txBody>
      </p:sp>
      <p:pic>
        <p:nvPicPr>
          <p:cNvPr id="8194" name="Picture 2" descr="F:\OneDrive\Pictures\Screenshots\Screenshot (750).png"/>
          <p:cNvPicPr>
            <a:picLocks noChangeAspect="1" noChangeArrowheads="1"/>
          </p:cNvPicPr>
          <p:nvPr/>
        </p:nvPicPr>
        <p:blipFill>
          <a:blip r:embed="rId2" cstate="print"/>
          <a:srcRect/>
          <a:stretch>
            <a:fillRect/>
          </a:stretch>
        </p:blipFill>
        <p:spPr bwMode="auto">
          <a:xfrm>
            <a:off x="381000" y="1752600"/>
            <a:ext cx="8398934" cy="4724400"/>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dirty="0" smtClean="0">
                <a:solidFill>
                  <a:srgbClr val="FFFF00"/>
                </a:solidFill>
              </a:rPr>
              <a:t>Hosting a static website on EC2</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solidFill>
                  <a:srgbClr val="FFFF00"/>
                </a:solidFill>
              </a:rPr>
              <a:t>17. goto S3 properties and enable “static website hosting”</a:t>
            </a:r>
            <a:endParaRPr lang="en-US" sz="3200" dirty="0">
              <a:solidFill>
                <a:srgbClr val="FFFF00"/>
              </a:solidFill>
            </a:endParaRPr>
          </a:p>
        </p:txBody>
      </p:sp>
      <p:pic>
        <p:nvPicPr>
          <p:cNvPr id="9218" name="Picture 2" descr="F:\OneDrive\Pictures\Screenshots\Screenshot (752).png"/>
          <p:cNvPicPr>
            <a:picLocks noChangeAspect="1" noChangeArrowheads="1"/>
          </p:cNvPicPr>
          <p:nvPr/>
        </p:nvPicPr>
        <p:blipFill>
          <a:blip r:embed="rId2" cstate="print"/>
          <a:srcRect/>
          <a:stretch>
            <a:fillRect/>
          </a:stretch>
        </p:blipFill>
        <p:spPr bwMode="auto">
          <a:xfrm>
            <a:off x="304800" y="1524000"/>
            <a:ext cx="8669867" cy="4876800"/>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533400"/>
            <a:ext cx="8229600" cy="1143000"/>
          </a:xfrm>
        </p:spPr>
        <p:txBody>
          <a:bodyPr>
            <a:normAutofit fontScale="90000"/>
          </a:bodyPr>
          <a:lstStyle/>
          <a:p>
            <a:pPr algn="l"/>
            <a:r>
              <a:rPr lang="en-US" sz="3600" dirty="0" smtClean="0">
                <a:solidFill>
                  <a:srgbClr val="FFFF00"/>
                </a:solidFill>
              </a:rPr>
              <a:t>18. Select the zip file and goto Actions and make it public using ACL.</a:t>
            </a:r>
            <a:r>
              <a:rPr lang="en-US" dirty="0" smtClean="0"/>
              <a:t/>
            </a:r>
            <a:br>
              <a:rPr lang="en-US" dirty="0" smtClean="0"/>
            </a:br>
            <a:r>
              <a:rPr lang="en-US" sz="2700" dirty="0" smtClean="0"/>
              <a:t>The make public action enables public read access in the object access control list (ACL) settings</a:t>
            </a:r>
            <a:br>
              <a:rPr lang="en-US" sz="2700" dirty="0" smtClean="0"/>
            </a:br>
            <a:endParaRPr lang="en-US" sz="2700" dirty="0"/>
          </a:p>
        </p:txBody>
      </p:sp>
      <p:pic>
        <p:nvPicPr>
          <p:cNvPr id="10242" name="Picture 2" descr="F:\OneDrive\Pictures\Screenshots\Screenshot (754).png"/>
          <p:cNvPicPr>
            <a:picLocks noChangeAspect="1" noChangeArrowheads="1"/>
          </p:cNvPicPr>
          <p:nvPr/>
        </p:nvPicPr>
        <p:blipFill>
          <a:blip r:embed="rId2" cstate="print"/>
          <a:srcRect/>
          <a:stretch>
            <a:fillRect/>
          </a:stretch>
        </p:blipFill>
        <p:spPr bwMode="auto">
          <a:xfrm>
            <a:off x="381000" y="1981200"/>
            <a:ext cx="8398934" cy="4724400"/>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8229600" cy="1143000"/>
          </a:xfrm>
        </p:spPr>
        <p:txBody>
          <a:bodyPr>
            <a:normAutofit/>
          </a:bodyPr>
          <a:lstStyle/>
          <a:p>
            <a:pPr algn="l"/>
            <a:r>
              <a:rPr lang="en-US" sz="3200" dirty="0" smtClean="0">
                <a:solidFill>
                  <a:srgbClr val="FFFF00"/>
                </a:solidFill>
              </a:rPr>
              <a:t>19. Note the S3 Object URL </a:t>
            </a:r>
            <a:endParaRPr lang="en-US" sz="3200" dirty="0">
              <a:solidFill>
                <a:srgbClr val="FFFF00"/>
              </a:solidFill>
            </a:endParaRPr>
          </a:p>
        </p:txBody>
      </p:sp>
      <p:pic>
        <p:nvPicPr>
          <p:cNvPr id="11266" name="Picture 2" descr="F:\OneDrive\Pictures\Screenshots\Screenshot (757).png"/>
          <p:cNvPicPr>
            <a:picLocks noChangeAspect="1" noChangeArrowheads="1"/>
          </p:cNvPicPr>
          <p:nvPr/>
        </p:nvPicPr>
        <p:blipFill>
          <a:blip r:embed="rId2" cstate="print"/>
          <a:srcRect/>
          <a:stretch>
            <a:fillRect/>
          </a:stretch>
        </p:blipFill>
        <p:spPr bwMode="auto">
          <a:xfrm>
            <a:off x="228600" y="1447800"/>
            <a:ext cx="8763000" cy="4929188"/>
          </a:xfrm>
          <a:prstGeom prst="rect">
            <a:avLst/>
          </a:prstGeom>
          <a:noFill/>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229600" cy="1143000"/>
          </a:xfrm>
        </p:spPr>
        <p:txBody>
          <a:bodyPr>
            <a:normAutofit fontScale="90000"/>
          </a:bodyPr>
          <a:lstStyle/>
          <a:p>
            <a:pPr algn="l"/>
            <a:r>
              <a:rPr lang="en-US" sz="3200" dirty="0" smtClean="0">
                <a:solidFill>
                  <a:srgbClr val="FFFF00"/>
                </a:solidFill>
              </a:rPr>
              <a:t>20. Now open puTTY to launch the EC2 Linux Instance</a:t>
            </a:r>
            <a:br>
              <a:rPr lang="en-US" sz="3200" dirty="0" smtClean="0">
                <a:solidFill>
                  <a:srgbClr val="FFFF00"/>
                </a:solidFill>
              </a:rPr>
            </a:br>
            <a:r>
              <a:rPr lang="en-US" sz="2200" dirty="0" smtClean="0"/>
              <a:t>goto SSH-&gt; Auth -&gt; Upload .ppk file and copy the public </a:t>
            </a:r>
            <a:r>
              <a:rPr lang="en-US" sz="2200" dirty="0" err="1" smtClean="0"/>
              <a:t>ip</a:t>
            </a:r>
            <a:r>
              <a:rPr lang="en-US" sz="2200" dirty="0" smtClean="0"/>
              <a:t> in place of Hostname and click on open.</a:t>
            </a:r>
            <a:endParaRPr lang="en-US" sz="2200" dirty="0"/>
          </a:p>
        </p:txBody>
      </p:sp>
      <p:pic>
        <p:nvPicPr>
          <p:cNvPr id="12290" name="Picture 2" descr="F:\OneDrive\Pictures\Screenshots\Screenshot (758).png"/>
          <p:cNvPicPr>
            <a:picLocks noChangeAspect="1" noChangeArrowheads="1"/>
          </p:cNvPicPr>
          <p:nvPr/>
        </p:nvPicPr>
        <p:blipFill>
          <a:blip r:embed="rId2" cstate="print"/>
          <a:srcRect/>
          <a:stretch>
            <a:fillRect/>
          </a:stretch>
        </p:blipFill>
        <p:spPr bwMode="auto">
          <a:xfrm>
            <a:off x="304800" y="1600200"/>
            <a:ext cx="8568267" cy="4819650"/>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solidFill>
                  <a:srgbClr val="FFFF00"/>
                </a:solidFill>
              </a:rPr>
              <a:t>EC2 Linux Instance has been launched</a:t>
            </a:r>
            <a:endParaRPr lang="en-US" sz="3200" dirty="0">
              <a:solidFill>
                <a:srgbClr val="FFFF00"/>
              </a:solidFill>
            </a:endParaRPr>
          </a:p>
        </p:txBody>
      </p:sp>
      <p:pic>
        <p:nvPicPr>
          <p:cNvPr id="13314" name="Picture 2" descr="F:\OneDrive\Pictures\Screenshots\Screenshot (759).png"/>
          <p:cNvPicPr>
            <a:picLocks noChangeAspect="1" noChangeArrowheads="1"/>
          </p:cNvPicPr>
          <p:nvPr/>
        </p:nvPicPr>
        <p:blipFill>
          <a:blip r:embed="rId2" cstate="print"/>
          <a:srcRect/>
          <a:stretch>
            <a:fillRect/>
          </a:stretch>
        </p:blipFill>
        <p:spPr bwMode="auto">
          <a:xfrm>
            <a:off x="304800" y="1447800"/>
            <a:ext cx="8610600" cy="4843463"/>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048000"/>
            <a:ext cx="9372600" cy="1143000"/>
          </a:xfrm>
        </p:spPr>
        <p:txBody>
          <a:bodyPr>
            <a:normAutofit fontScale="90000"/>
          </a:bodyPr>
          <a:lstStyle/>
          <a:p>
            <a:pPr algn="l"/>
            <a:r>
              <a:rPr lang="en-US" sz="3200" dirty="0" smtClean="0">
                <a:solidFill>
                  <a:srgbClr val="FFFF00"/>
                </a:solidFill>
              </a:rPr>
              <a:t>Now run the following commands in order to host the website </a:t>
            </a:r>
            <a:br>
              <a:rPr lang="en-US" sz="3200" dirty="0" smtClean="0">
                <a:solidFill>
                  <a:srgbClr val="FFFF00"/>
                </a:solidFill>
              </a:rPr>
            </a:br>
            <a:r>
              <a:rPr lang="en-US" sz="3200" dirty="0" smtClean="0">
                <a:solidFill>
                  <a:srgbClr val="FFFF00"/>
                </a:solidFill>
              </a:rPr>
              <a:t/>
            </a:r>
            <a:br>
              <a:rPr lang="en-US" sz="3200" dirty="0" smtClean="0">
                <a:solidFill>
                  <a:srgbClr val="FFFF00"/>
                </a:solidFill>
              </a:rPr>
            </a:br>
            <a:r>
              <a:rPr lang="en-US" sz="3200" u="sng" dirty="0" smtClean="0"/>
              <a:t>Commands</a:t>
            </a:r>
            <a:r>
              <a:rPr lang="en-US" sz="3200" dirty="0" smtClean="0"/>
              <a:t>                                            </a:t>
            </a:r>
            <a:r>
              <a:rPr lang="en-US" sz="3200" u="sng" dirty="0" smtClean="0"/>
              <a:t>Description</a:t>
            </a:r>
            <a:r>
              <a:rPr lang="en-US" sz="3200" dirty="0" smtClean="0">
                <a:solidFill>
                  <a:srgbClr val="FFFF00"/>
                </a:solidFill>
              </a:rPr>
              <a:t/>
            </a:r>
            <a:br>
              <a:rPr lang="en-US" sz="3200" dirty="0" smtClean="0">
                <a:solidFill>
                  <a:srgbClr val="FFFF00"/>
                </a:solidFill>
              </a:rPr>
            </a:br>
            <a:r>
              <a:rPr lang="en-US" sz="2000" dirty="0" err="1" smtClean="0">
                <a:solidFill>
                  <a:srgbClr val="FF0000"/>
                </a:solidFill>
              </a:rPr>
              <a:t>sudo</a:t>
            </a:r>
            <a:r>
              <a:rPr lang="en-US" sz="2000" dirty="0" smtClean="0">
                <a:solidFill>
                  <a:srgbClr val="FF0000"/>
                </a:solidFill>
              </a:rPr>
              <a:t> </a:t>
            </a:r>
            <a:r>
              <a:rPr lang="en-US" sz="2000" dirty="0" err="1" smtClean="0">
                <a:solidFill>
                  <a:srgbClr val="FF0000"/>
                </a:solidFill>
              </a:rPr>
              <a:t>su</a:t>
            </a:r>
            <a:r>
              <a:rPr lang="en-US" sz="2000" dirty="0" smtClean="0">
                <a:solidFill>
                  <a:srgbClr val="FF0000"/>
                </a:solidFill>
              </a:rPr>
              <a:t> </a:t>
            </a:r>
            <a:r>
              <a:rPr lang="en-US" sz="2000" dirty="0" smtClean="0"/>
              <a:t>                                                                                          </a:t>
            </a:r>
            <a:r>
              <a:rPr lang="en-US" sz="2000" dirty="0" smtClean="0">
                <a:solidFill>
                  <a:srgbClr val="00B0F0"/>
                </a:solidFill>
              </a:rPr>
              <a:t>to get root access</a:t>
            </a:r>
            <a:br>
              <a:rPr lang="en-US" sz="2000" dirty="0" smtClean="0">
                <a:solidFill>
                  <a:srgbClr val="00B0F0"/>
                </a:solidFill>
              </a:rPr>
            </a:br>
            <a:r>
              <a:rPr lang="en-US" sz="2000" dirty="0" smtClean="0">
                <a:solidFill>
                  <a:srgbClr val="FF0000"/>
                </a:solidFill>
              </a:rPr>
              <a:t>yum update –y                                                              </a:t>
            </a:r>
            <a:r>
              <a:rPr lang="en-US" sz="2000" dirty="0" smtClean="0">
                <a:solidFill>
                  <a:srgbClr val="00B0F0"/>
                </a:solidFill>
              </a:rPr>
              <a:t>to update the package in EC2 Instance</a:t>
            </a:r>
            <a:br>
              <a:rPr lang="en-US" sz="2000" dirty="0" smtClean="0">
                <a:solidFill>
                  <a:srgbClr val="00B0F0"/>
                </a:solidFill>
              </a:rPr>
            </a:br>
            <a:r>
              <a:rPr lang="en-US" sz="2000" dirty="0" smtClean="0">
                <a:solidFill>
                  <a:srgbClr val="FF0000"/>
                </a:solidFill>
              </a:rPr>
              <a:t>yum install </a:t>
            </a:r>
            <a:r>
              <a:rPr lang="en-US" sz="2000" dirty="0" err="1" smtClean="0">
                <a:solidFill>
                  <a:srgbClr val="FF0000"/>
                </a:solidFill>
              </a:rPr>
              <a:t>httpd</a:t>
            </a:r>
            <a:r>
              <a:rPr lang="en-US" sz="2000" dirty="0" smtClean="0">
                <a:solidFill>
                  <a:srgbClr val="FF0000"/>
                </a:solidFill>
              </a:rPr>
              <a:t> –y                                                                  </a:t>
            </a:r>
            <a:r>
              <a:rPr lang="en-US" sz="2000" dirty="0" smtClean="0">
                <a:solidFill>
                  <a:srgbClr val="00B0F0"/>
                </a:solidFill>
              </a:rPr>
              <a:t>to install Apache Server</a:t>
            </a:r>
            <a:br>
              <a:rPr lang="en-US" sz="2000" dirty="0" smtClean="0">
                <a:solidFill>
                  <a:srgbClr val="00B0F0"/>
                </a:solidFill>
              </a:rPr>
            </a:br>
            <a:r>
              <a:rPr lang="en-US" sz="2000" dirty="0" err="1" smtClean="0">
                <a:solidFill>
                  <a:srgbClr val="FF0000"/>
                </a:solidFill>
              </a:rPr>
              <a:t>pwd</a:t>
            </a:r>
            <a:r>
              <a:rPr lang="en-US" sz="2000" dirty="0" smtClean="0">
                <a:solidFill>
                  <a:srgbClr val="FF0000"/>
                </a:solidFill>
              </a:rPr>
              <a:t>   </a:t>
            </a:r>
            <a:r>
              <a:rPr lang="en-US" sz="2000" dirty="0" smtClean="0">
                <a:solidFill>
                  <a:srgbClr val="00B0F0"/>
                </a:solidFill>
              </a:rPr>
              <a:t>                                                                                               to check the path   </a:t>
            </a:r>
            <a:br>
              <a:rPr lang="en-US" sz="2000" dirty="0" smtClean="0">
                <a:solidFill>
                  <a:srgbClr val="00B0F0"/>
                </a:solidFill>
              </a:rPr>
            </a:br>
            <a:r>
              <a:rPr lang="en-US" sz="2000" dirty="0" err="1" smtClean="0">
                <a:solidFill>
                  <a:srgbClr val="FF0000"/>
                </a:solidFill>
              </a:rPr>
              <a:t>cd</a:t>
            </a:r>
            <a:r>
              <a:rPr lang="en-US" sz="2000" dirty="0" smtClean="0">
                <a:solidFill>
                  <a:srgbClr val="FF0000"/>
                </a:solidFill>
              </a:rPr>
              <a:t> /</a:t>
            </a:r>
            <a:r>
              <a:rPr lang="en-US" sz="2000" dirty="0" err="1" smtClean="0">
                <a:solidFill>
                  <a:srgbClr val="FF0000"/>
                </a:solidFill>
              </a:rPr>
              <a:t>var</a:t>
            </a:r>
            <a:r>
              <a:rPr lang="en-US" sz="2000" dirty="0" smtClean="0">
                <a:solidFill>
                  <a:srgbClr val="FF0000"/>
                </a:solidFill>
              </a:rPr>
              <a:t>/www/html                                                                </a:t>
            </a:r>
            <a:r>
              <a:rPr lang="en-US" sz="2000" dirty="0" smtClean="0">
                <a:solidFill>
                  <a:srgbClr val="00B0F0"/>
                </a:solidFill>
              </a:rPr>
              <a:t>for changing the directory</a:t>
            </a:r>
            <a:br>
              <a:rPr lang="en-US" sz="2000" dirty="0" smtClean="0">
                <a:solidFill>
                  <a:srgbClr val="00B0F0"/>
                </a:solidFill>
              </a:rPr>
            </a:br>
            <a:r>
              <a:rPr lang="en-US" sz="2000" dirty="0" err="1" smtClean="0">
                <a:solidFill>
                  <a:srgbClr val="FF0000"/>
                </a:solidFill>
              </a:rPr>
              <a:t>ls</a:t>
            </a:r>
            <a:r>
              <a:rPr lang="en-US" sz="2000" dirty="0" smtClean="0">
                <a:solidFill>
                  <a:srgbClr val="FF0000"/>
                </a:solidFill>
              </a:rPr>
              <a:t>    </a:t>
            </a:r>
            <a:r>
              <a:rPr lang="en-US" sz="2000" dirty="0" smtClean="0">
                <a:solidFill>
                  <a:srgbClr val="00B0F0"/>
                </a:solidFill>
              </a:rPr>
              <a:t>                                                                       to check whether any directory files are  available</a:t>
            </a:r>
            <a:br>
              <a:rPr lang="en-US" sz="2000" dirty="0" smtClean="0">
                <a:solidFill>
                  <a:srgbClr val="00B0F0"/>
                </a:solidFill>
              </a:rPr>
            </a:br>
            <a:r>
              <a:rPr lang="en-US" sz="2000" dirty="0" err="1" smtClean="0">
                <a:solidFill>
                  <a:srgbClr val="FF0000"/>
                </a:solidFill>
              </a:rPr>
              <a:t>wget</a:t>
            </a:r>
            <a:r>
              <a:rPr lang="en-US" sz="2000" dirty="0" smtClean="0">
                <a:solidFill>
                  <a:srgbClr val="FF0000"/>
                </a:solidFill>
              </a:rPr>
              <a:t> https://hostons3.s3.amazonaws.com/SimonProject.zip     </a:t>
            </a:r>
            <a:r>
              <a:rPr lang="en-US" sz="2000" dirty="0" smtClean="0">
                <a:solidFill>
                  <a:srgbClr val="00B0F0"/>
                </a:solidFill>
              </a:rPr>
              <a:t>to get files from S3</a:t>
            </a:r>
            <a:br>
              <a:rPr lang="en-US" sz="2000" dirty="0" smtClean="0">
                <a:solidFill>
                  <a:srgbClr val="00B0F0"/>
                </a:solidFill>
              </a:rPr>
            </a:br>
            <a:r>
              <a:rPr lang="en-US" sz="2000" dirty="0" err="1" smtClean="0">
                <a:solidFill>
                  <a:srgbClr val="FF0000"/>
                </a:solidFill>
              </a:rPr>
              <a:t>ls</a:t>
            </a:r>
            <a:r>
              <a:rPr lang="en-US" sz="2000" dirty="0" smtClean="0">
                <a:solidFill>
                  <a:srgbClr val="FF0000"/>
                </a:solidFill>
              </a:rPr>
              <a:t>                                                                           </a:t>
            </a:r>
            <a:r>
              <a:rPr lang="en-US" sz="2000" dirty="0" smtClean="0">
                <a:solidFill>
                  <a:srgbClr val="00B0F0"/>
                </a:solidFill>
              </a:rPr>
              <a:t>to check whether any directory files are  available</a:t>
            </a:r>
            <a:br>
              <a:rPr lang="en-US" sz="2000" dirty="0" smtClean="0">
                <a:solidFill>
                  <a:srgbClr val="00B0F0"/>
                </a:solidFill>
              </a:rPr>
            </a:br>
            <a:r>
              <a:rPr lang="en-US" sz="2000" dirty="0" smtClean="0">
                <a:solidFill>
                  <a:srgbClr val="FF0000"/>
                </a:solidFill>
              </a:rPr>
              <a:t>unzip SimonGame.zip                                                              </a:t>
            </a:r>
            <a:r>
              <a:rPr lang="en-US" sz="2000" dirty="0" smtClean="0">
                <a:solidFill>
                  <a:srgbClr val="00B0F0"/>
                </a:solidFill>
              </a:rPr>
              <a:t>for unzipping the zip file   </a:t>
            </a:r>
            <a:br>
              <a:rPr lang="en-US" sz="2000" dirty="0" smtClean="0">
                <a:solidFill>
                  <a:srgbClr val="00B0F0"/>
                </a:solidFill>
              </a:rPr>
            </a:br>
            <a:r>
              <a:rPr lang="en-US" sz="2000" dirty="0" err="1" smtClean="0">
                <a:solidFill>
                  <a:srgbClr val="FF0000"/>
                </a:solidFill>
              </a:rPr>
              <a:t>mv</a:t>
            </a:r>
            <a:r>
              <a:rPr lang="en-US" sz="2000" dirty="0" smtClean="0">
                <a:solidFill>
                  <a:srgbClr val="FF0000"/>
                </a:solidFill>
              </a:rPr>
              <a:t> </a:t>
            </a:r>
            <a:r>
              <a:rPr lang="en-US" sz="2000" dirty="0" err="1" smtClean="0">
                <a:solidFill>
                  <a:srgbClr val="FF0000"/>
                </a:solidFill>
              </a:rPr>
              <a:t>SimonProject</a:t>
            </a:r>
            <a:r>
              <a:rPr lang="en-US" sz="2000" dirty="0" smtClean="0">
                <a:solidFill>
                  <a:srgbClr val="FF0000"/>
                </a:solidFill>
              </a:rPr>
              <a:t> /* .                                                           </a:t>
            </a:r>
            <a:r>
              <a:rPr lang="en-US" sz="2000" dirty="0" smtClean="0">
                <a:solidFill>
                  <a:srgbClr val="00B0F0"/>
                </a:solidFill>
              </a:rPr>
              <a:t>for moving all the files to EC2</a:t>
            </a:r>
            <a:br>
              <a:rPr lang="en-US" sz="2000" dirty="0" smtClean="0">
                <a:solidFill>
                  <a:srgbClr val="00B0F0"/>
                </a:solidFill>
              </a:rPr>
            </a:br>
            <a:r>
              <a:rPr lang="en-US" sz="2000" dirty="0" err="1" smtClean="0">
                <a:solidFill>
                  <a:srgbClr val="FF0000"/>
                </a:solidFill>
              </a:rPr>
              <a:t>ls</a:t>
            </a:r>
            <a:r>
              <a:rPr lang="en-US" sz="2000" dirty="0" smtClean="0">
                <a:solidFill>
                  <a:srgbClr val="FF0000"/>
                </a:solidFill>
              </a:rPr>
              <a:t>     </a:t>
            </a:r>
            <a:r>
              <a:rPr lang="en-US" sz="2000" dirty="0" smtClean="0">
                <a:solidFill>
                  <a:srgbClr val="00B0F0"/>
                </a:solidFill>
              </a:rPr>
              <a:t>                                                                       to check whether any directory files are  available</a:t>
            </a:r>
            <a:br>
              <a:rPr lang="en-US" sz="2000" dirty="0" smtClean="0">
                <a:solidFill>
                  <a:srgbClr val="00B0F0"/>
                </a:solidFill>
              </a:rPr>
            </a:br>
            <a:r>
              <a:rPr lang="en-US" sz="2000" dirty="0" smtClean="0">
                <a:solidFill>
                  <a:srgbClr val="FF0000"/>
                </a:solidFill>
              </a:rPr>
              <a:t>service </a:t>
            </a:r>
            <a:r>
              <a:rPr lang="en-US" sz="2000" dirty="0" err="1" smtClean="0">
                <a:solidFill>
                  <a:srgbClr val="FF0000"/>
                </a:solidFill>
              </a:rPr>
              <a:t>httpd</a:t>
            </a:r>
            <a:r>
              <a:rPr lang="en-US" sz="2000" dirty="0" smtClean="0">
                <a:solidFill>
                  <a:srgbClr val="FF0000"/>
                </a:solidFill>
              </a:rPr>
              <a:t> start                                                                        </a:t>
            </a:r>
            <a:r>
              <a:rPr lang="en-US" sz="2000" dirty="0" smtClean="0">
                <a:solidFill>
                  <a:srgbClr val="00B0F0"/>
                </a:solidFill>
              </a:rPr>
              <a:t>to start Apache Server </a:t>
            </a:r>
            <a:br>
              <a:rPr lang="en-US" sz="2000" dirty="0" smtClean="0">
                <a:solidFill>
                  <a:srgbClr val="00B0F0"/>
                </a:solidFill>
              </a:rPr>
            </a:br>
            <a:r>
              <a:rPr lang="en-US" sz="3200" dirty="0" smtClean="0">
                <a:solidFill>
                  <a:srgbClr val="00B0F0"/>
                </a:solidFill>
              </a:rPr>
              <a:t/>
            </a:r>
            <a:br>
              <a:rPr lang="en-US" sz="3200" dirty="0" smtClean="0">
                <a:solidFill>
                  <a:srgbClr val="00B0F0"/>
                </a:solidFill>
              </a:rPr>
            </a:br>
            <a:r>
              <a:rPr lang="en-US" sz="3200" dirty="0" smtClean="0">
                <a:solidFill>
                  <a:srgbClr val="00B0F0"/>
                </a:solidFill>
              </a:rPr>
              <a:t>                         </a:t>
            </a:r>
            <a:endParaRPr lang="en-US" sz="3200" dirty="0">
              <a:solidFill>
                <a:srgbClr val="00B0F0"/>
              </a:solidFill>
            </a:endParaRPr>
          </a:p>
        </p:txBody>
      </p:sp>
      <p:sp>
        <p:nvSpPr>
          <p:cNvPr id="3" name="Rectangle 2"/>
          <p:cNvSpPr/>
          <p:nvPr/>
        </p:nvSpPr>
        <p:spPr>
          <a:xfrm>
            <a:off x="1205963" y="4364008"/>
            <a:ext cx="242374" cy="400110"/>
          </a:xfrm>
          <a:prstGeom prst="rect">
            <a:avLst/>
          </a:prstGeom>
        </p:spPr>
        <p:txBody>
          <a:bodyPr wrap="none">
            <a:spAutoFit/>
          </a:bodyPr>
          <a:lstStyle/>
          <a:p>
            <a:r>
              <a:rPr lang="en-US" sz="2000" dirty="0" smtClean="0">
                <a:solidFill>
                  <a:srgbClr val="00B0F0"/>
                </a:solidFill>
                <a:ea typeface="+mj-ea"/>
                <a:cs typeface="+mj-cs"/>
              </a:rPr>
              <a:t> </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F:\OneDrive\Pictures\Screenshots\Screenshot (761).png"/>
          <p:cNvPicPr>
            <a:picLocks noChangeAspect="1" noChangeArrowheads="1"/>
          </p:cNvPicPr>
          <p:nvPr/>
        </p:nvPicPr>
        <p:blipFill>
          <a:blip r:embed="rId2" cstate="print"/>
          <a:srcRect/>
          <a:stretch>
            <a:fillRect/>
          </a:stretch>
        </p:blipFill>
        <p:spPr bwMode="auto">
          <a:xfrm>
            <a:off x="152400" y="914400"/>
            <a:ext cx="8763000" cy="4929188"/>
          </a:xfrm>
          <a:prstGeom prst="rect">
            <a:avLst/>
          </a:prstGeom>
          <a:noFill/>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OneDrive\Pictures\Screenshots\Screenshot (762).png"/>
          <p:cNvPicPr>
            <a:picLocks noChangeAspect="1" noChangeArrowheads="1"/>
          </p:cNvPicPr>
          <p:nvPr/>
        </p:nvPicPr>
        <p:blipFill>
          <a:blip r:embed="rId2" cstate="print"/>
          <a:srcRect/>
          <a:stretch>
            <a:fillRect/>
          </a:stretch>
        </p:blipFill>
        <p:spPr bwMode="auto">
          <a:xfrm>
            <a:off x="152400" y="914400"/>
            <a:ext cx="8830733" cy="4967287"/>
          </a:xfrm>
          <a:prstGeom prst="rect">
            <a:avLst/>
          </a:prstGeom>
          <a:noFill/>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F:\OneDrive\Pictures\Screenshots\Screenshot (763).png"/>
          <p:cNvPicPr>
            <a:picLocks noChangeAspect="1" noChangeArrowheads="1"/>
          </p:cNvPicPr>
          <p:nvPr/>
        </p:nvPicPr>
        <p:blipFill>
          <a:blip r:embed="rId2" cstate="print"/>
          <a:srcRect/>
          <a:stretch>
            <a:fillRect/>
          </a:stretch>
        </p:blipFill>
        <p:spPr bwMode="auto">
          <a:xfrm>
            <a:off x="203200" y="914400"/>
            <a:ext cx="8636000" cy="4857750"/>
          </a:xfrm>
          <a:prstGeom prst="rect">
            <a:avLst/>
          </a:prstGeom>
          <a:noFill/>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229600" cy="1143000"/>
          </a:xfrm>
        </p:spPr>
        <p:txBody>
          <a:bodyPr>
            <a:normAutofit fontScale="90000"/>
          </a:bodyPr>
          <a:lstStyle/>
          <a:p>
            <a:pPr algn="l"/>
            <a:r>
              <a:rPr lang="en-US" sz="3200" dirty="0" smtClean="0">
                <a:solidFill>
                  <a:srgbClr val="FFFF00"/>
                </a:solidFill>
              </a:rPr>
              <a:t>Now copy the Public IP of the EC2 Instance and paste it into the Web Brower.</a:t>
            </a:r>
            <a:br>
              <a:rPr lang="en-US" sz="3200" dirty="0" smtClean="0">
                <a:solidFill>
                  <a:srgbClr val="FFFF00"/>
                </a:solidFill>
              </a:rPr>
            </a:br>
            <a:r>
              <a:rPr lang="en-US" sz="2200" dirty="0" smtClean="0"/>
              <a:t>Your static website got hosted on EC2 @ </a:t>
            </a:r>
            <a:r>
              <a:rPr lang="en-US" sz="2200" dirty="0" smtClean="0">
                <a:hlinkClick r:id="rId2"/>
              </a:rPr>
              <a:t>http://3.84.120.142/</a:t>
            </a:r>
            <a:endParaRPr lang="en-US" sz="2200" dirty="0"/>
          </a:p>
        </p:txBody>
      </p:sp>
      <p:pic>
        <p:nvPicPr>
          <p:cNvPr id="18434" name="Picture 2" descr="F:\OneDrive\Pictures\Screenshots\Screenshot (764).png"/>
          <p:cNvPicPr>
            <a:picLocks noChangeAspect="1" noChangeArrowheads="1"/>
          </p:cNvPicPr>
          <p:nvPr/>
        </p:nvPicPr>
        <p:blipFill>
          <a:blip r:embed="rId3" cstate="print"/>
          <a:srcRect/>
          <a:stretch>
            <a:fillRect/>
          </a:stretch>
        </p:blipFill>
        <p:spPr bwMode="auto">
          <a:xfrm>
            <a:off x="381000" y="1676400"/>
            <a:ext cx="8534400" cy="4800600"/>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304800"/>
            <a:ext cx="9220200" cy="1143000"/>
          </a:xfrm>
        </p:spPr>
        <p:txBody>
          <a:bodyPr>
            <a:normAutofit/>
          </a:bodyPr>
          <a:lstStyle/>
          <a:p>
            <a:pPr marL="514350" indent="-514350" algn="l"/>
            <a:r>
              <a:rPr lang="en-US" sz="3200" dirty="0" smtClean="0">
                <a:solidFill>
                  <a:srgbClr val="FFFF00"/>
                </a:solidFill>
              </a:rPr>
              <a:t>      </a:t>
            </a:r>
            <a:r>
              <a:rPr lang="en-US" sz="2800" dirty="0" smtClean="0">
                <a:solidFill>
                  <a:srgbClr val="FFFF00"/>
                </a:solidFill>
              </a:rPr>
              <a:t>1. Sign in to your AWS Account(Root/IAM)</a:t>
            </a:r>
            <a:br>
              <a:rPr lang="en-US" sz="2800" dirty="0" smtClean="0">
                <a:solidFill>
                  <a:srgbClr val="FFFF00"/>
                </a:solidFill>
              </a:rPr>
            </a:br>
            <a:r>
              <a:rPr lang="en-US" sz="2800" dirty="0" smtClean="0">
                <a:solidFill>
                  <a:srgbClr val="FFFF00"/>
                </a:solidFill>
              </a:rPr>
              <a:t>2. Search for the service EC2 and click on Instances</a:t>
            </a:r>
            <a:endParaRPr lang="en-US" sz="2800" dirty="0">
              <a:solidFill>
                <a:srgbClr val="FFFF00"/>
              </a:solidFill>
            </a:endParaRPr>
          </a:p>
        </p:txBody>
      </p:sp>
      <p:pic>
        <p:nvPicPr>
          <p:cNvPr id="1026" name="Picture 2" descr="F:\OneDrive\Pictures\Screenshots\Screenshot (730).png"/>
          <p:cNvPicPr>
            <a:picLocks noChangeAspect="1" noChangeArrowheads="1"/>
          </p:cNvPicPr>
          <p:nvPr/>
        </p:nvPicPr>
        <p:blipFill>
          <a:blip r:embed="rId2" cstate="print"/>
          <a:srcRect/>
          <a:stretch>
            <a:fillRect/>
          </a:stretch>
        </p:blipFill>
        <p:spPr bwMode="auto">
          <a:xfrm>
            <a:off x="304800" y="1752600"/>
            <a:ext cx="8669866" cy="4876800"/>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209800"/>
            <a:ext cx="9525000" cy="1143000"/>
          </a:xfrm>
        </p:spPr>
        <p:txBody>
          <a:bodyPr>
            <a:normAutofit fontScale="90000"/>
          </a:bodyPr>
          <a:lstStyle/>
          <a:p>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sz="4900" dirty="0" smtClean="0">
                <a:solidFill>
                  <a:srgbClr val="FFFF00"/>
                </a:solidFill>
              </a:rPr>
              <a:t>THANK YOU </a:t>
            </a:r>
            <a:r>
              <a:rPr lang="en-US" sz="4900" dirty="0" smtClean="0">
                <a:solidFill>
                  <a:srgbClr val="FFFF00"/>
                </a:solidFill>
                <a:sym typeface="Wingdings" pitchFamily="2" charset="2"/>
              </a:rPr>
              <a:t>:)</a:t>
            </a: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dirty="0" smtClean="0">
                <a:solidFill>
                  <a:srgbClr val="FFFF00"/>
                </a:solidFill>
              </a:rPr>
              <a:t/>
            </a:r>
            <a:br>
              <a:rPr lang="en-US" dirty="0" smtClean="0">
                <a:solidFill>
                  <a:srgbClr val="FFFF00"/>
                </a:solidFill>
              </a:rPr>
            </a:br>
            <a:r>
              <a:rPr lang="en-US" sz="3600" dirty="0" smtClean="0">
                <a:solidFill>
                  <a:schemeClr val="accent6">
                    <a:lumMod val="40000"/>
                    <a:lumOff val="60000"/>
                  </a:schemeClr>
                </a:solidFill>
              </a:rPr>
              <a:t>By-</a:t>
            </a:r>
            <a:r>
              <a:rPr lang="en-US" sz="3600" dirty="0" smtClean="0">
                <a:solidFill>
                  <a:schemeClr val="accent6">
                    <a:lumMod val="40000"/>
                    <a:lumOff val="60000"/>
                  </a:schemeClr>
                </a:solidFill>
              </a:rPr>
              <a:t/>
            </a:r>
            <a:br>
              <a:rPr lang="en-US" sz="3600" dirty="0" smtClean="0">
                <a:solidFill>
                  <a:schemeClr val="accent6">
                    <a:lumMod val="40000"/>
                    <a:lumOff val="60000"/>
                  </a:schemeClr>
                </a:solidFill>
              </a:rPr>
            </a:br>
            <a:r>
              <a:rPr lang="en-US" sz="3600" dirty="0" smtClean="0">
                <a:solidFill>
                  <a:schemeClr val="accent6">
                    <a:lumMod val="40000"/>
                    <a:lumOff val="60000"/>
                  </a:schemeClr>
                </a:solidFill>
              </a:rPr>
              <a:t>  Aayushmaan </a:t>
            </a:r>
            <a:r>
              <a:rPr lang="en-US" sz="3600" dirty="0" err="1" smtClean="0">
                <a:solidFill>
                  <a:schemeClr val="accent6">
                    <a:lumMod val="40000"/>
                    <a:lumOff val="60000"/>
                  </a:schemeClr>
                </a:solidFill>
              </a:rPr>
              <a:t>Rawat</a:t>
            </a:r>
            <a:r>
              <a:rPr lang="en-US" sz="3600" dirty="0" smtClean="0">
                <a:solidFill>
                  <a:schemeClr val="accent6">
                    <a:lumMod val="40000"/>
                    <a:lumOff val="60000"/>
                  </a:schemeClr>
                </a:solidFill>
              </a:rPr>
              <a:t> </a:t>
            </a:r>
            <a:r>
              <a:rPr lang="en-US" sz="2200" dirty="0" smtClean="0">
                <a:solidFill>
                  <a:schemeClr val="accent6">
                    <a:lumMod val="40000"/>
                    <a:lumOff val="60000"/>
                  </a:schemeClr>
                </a:solidFill>
              </a:rPr>
              <a:t>(</a:t>
            </a:r>
            <a:r>
              <a:rPr lang="en-US" sz="2200" dirty="0" smtClean="0">
                <a:solidFill>
                  <a:schemeClr val="accent6">
                    <a:lumMod val="40000"/>
                    <a:lumOff val="60000"/>
                  </a:schemeClr>
                </a:solidFill>
              </a:rPr>
              <a:t>B-Tech CSE 2019-23)</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smtClean="0">
                <a:solidFill>
                  <a:srgbClr val="FFFF00"/>
                </a:solidFill>
              </a:rPr>
              <a:t>3. Click on launch instance</a:t>
            </a:r>
            <a:endParaRPr lang="en-US" sz="3200" dirty="0">
              <a:solidFill>
                <a:srgbClr val="FFFF00"/>
              </a:solidFill>
            </a:endParaRPr>
          </a:p>
        </p:txBody>
      </p:sp>
      <p:pic>
        <p:nvPicPr>
          <p:cNvPr id="2050" name="Picture 2"/>
          <p:cNvPicPr>
            <a:picLocks noChangeAspect="1" noChangeArrowheads="1"/>
          </p:cNvPicPr>
          <p:nvPr/>
        </p:nvPicPr>
        <p:blipFill>
          <a:blip r:embed="rId2" cstate="print"/>
          <a:srcRect/>
          <a:stretch>
            <a:fillRect/>
          </a:stretch>
        </p:blipFill>
        <p:spPr bwMode="auto">
          <a:xfrm>
            <a:off x="381000" y="1600200"/>
            <a:ext cx="8398933" cy="4724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81000"/>
            <a:ext cx="8229600" cy="1143000"/>
          </a:xfrm>
        </p:spPr>
        <p:txBody>
          <a:bodyPr>
            <a:normAutofit fontScale="90000"/>
          </a:bodyPr>
          <a:lstStyle/>
          <a:p>
            <a:pPr algn="l"/>
            <a:r>
              <a:rPr lang="en-US" sz="3200" dirty="0" smtClean="0">
                <a:solidFill>
                  <a:srgbClr val="FFFF00"/>
                </a:solidFill>
              </a:rPr>
              <a:t>4. Choose an AMI</a:t>
            </a:r>
            <a:r>
              <a:rPr lang="en-US" sz="2000" dirty="0" smtClean="0"/>
              <a:t/>
            </a:r>
            <a:br>
              <a:rPr lang="en-US" sz="2000" dirty="0" smtClean="0"/>
            </a:br>
            <a:r>
              <a:rPr lang="en-US" sz="2000" dirty="0" smtClean="0"/>
              <a:t>AMI stands for Amazon Machine Image basically here you’re choosing an operating system for your EC2 Instance.</a:t>
            </a:r>
            <a:endParaRPr lang="en-US" sz="2000" dirty="0"/>
          </a:p>
        </p:txBody>
      </p:sp>
      <p:pic>
        <p:nvPicPr>
          <p:cNvPr id="3074" name="Picture 2" descr="F:\OneDrive\Pictures\Screenshots\Screenshot (732).png"/>
          <p:cNvPicPr>
            <a:picLocks noChangeAspect="1" noChangeArrowheads="1"/>
          </p:cNvPicPr>
          <p:nvPr/>
        </p:nvPicPr>
        <p:blipFill>
          <a:blip r:embed="rId2" cstate="print"/>
          <a:srcRect/>
          <a:stretch>
            <a:fillRect/>
          </a:stretch>
        </p:blipFill>
        <p:spPr bwMode="auto">
          <a:xfrm>
            <a:off x="228600" y="1752600"/>
            <a:ext cx="8763000" cy="4929188"/>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19400"/>
            <a:ext cx="8229600" cy="1143000"/>
          </a:xfrm>
        </p:spPr>
        <p:txBody>
          <a:bodyPr>
            <a:noAutofit/>
          </a:bodyPr>
          <a:lstStyle/>
          <a:p>
            <a:r>
              <a:rPr lang="en-US" sz="2400" dirty="0"/>
              <a:t>Amazon EC2 provides a wide selection of instance types optimized to fit different use cases. Instances are virtual servers that can run applications. They have varying combinations of CPU, memory, storage, and networking capacity, and give you the flexibility to choose the appropriate mix of resources for your applications.</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229600" cy="1143000"/>
          </a:xfrm>
        </p:spPr>
        <p:txBody>
          <a:bodyPr>
            <a:normAutofit/>
          </a:bodyPr>
          <a:lstStyle/>
          <a:p>
            <a:pPr algn="l"/>
            <a:r>
              <a:rPr lang="en-US" sz="3200" dirty="0" smtClean="0">
                <a:solidFill>
                  <a:srgbClr val="FFFF00"/>
                </a:solidFill>
              </a:rPr>
              <a:t>5.</a:t>
            </a:r>
            <a:r>
              <a:rPr lang="en-US" sz="3200" dirty="0">
                <a:solidFill>
                  <a:srgbClr val="FFFF00"/>
                </a:solidFill>
              </a:rPr>
              <a:t> Choose an Instance </a:t>
            </a:r>
            <a:r>
              <a:rPr lang="en-US" sz="3200" dirty="0" smtClean="0">
                <a:solidFill>
                  <a:srgbClr val="FFFF00"/>
                </a:solidFill>
              </a:rPr>
              <a:t>Type</a:t>
            </a:r>
            <a:br>
              <a:rPr lang="en-US" sz="3200" dirty="0" smtClean="0">
                <a:solidFill>
                  <a:srgbClr val="FFFF00"/>
                </a:solidFill>
              </a:rPr>
            </a:br>
            <a:r>
              <a:rPr lang="en-US" sz="2000" dirty="0" smtClean="0"/>
              <a:t>here we’re choosing t2.micro as it is free tier eligible.</a:t>
            </a:r>
            <a:endParaRPr lang="en-US" sz="2000" dirty="0"/>
          </a:p>
        </p:txBody>
      </p:sp>
      <p:pic>
        <p:nvPicPr>
          <p:cNvPr id="4099" name="Picture 3" descr="F:\OneDrive\Pictures\Screenshots\Screenshot (734).png"/>
          <p:cNvPicPr>
            <a:picLocks noChangeAspect="1" noChangeArrowheads="1"/>
          </p:cNvPicPr>
          <p:nvPr/>
        </p:nvPicPr>
        <p:blipFill>
          <a:blip r:embed="rId2" cstate="print"/>
          <a:srcRect/>
          <a:stretch>
            <a:fillRect/>
          </a:stretch>
        </p:blipFill>
        <p:spPr bwMode="auto">
          <a:xfrm>
            <a:off x="304800" y="1524000"/>
            <a:ext cx="8534400" cy="4800600"/>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305800" cy="1219200"/>
          </a:xfrm>
        </p:spPr>
        <p:txBody>
          <a:bodyPr>
            <a:normAutofit fontScale="90000"/>
          </a:bodyPr>
          <a:lstStyle/>
          <a:p>
            <a:pPr algn="l"/>
            <a:r>
              <a:rPr lang="en-US" sz="3100" dirty="0" smtClean="0">
                <a:solidFill>
                  <a:srgbClr val="FFFF00"/>
                </a:solidFill>
              </a:rPr>
              <a:t>6.</a:t>
            </a:r>
            <a:r>
              <a:rPr lang="en-US" sz="3100" dirty="0">
                <a:solidFill>
                  <a:srgbClr val="FFFF00"/>
                </a:solidFill>
              </a:rPr>
              <a:t> Configure Instance </a:t>
            </a:r>
            <a:r>
              <a:rPr lang="en-US" sz="3100" dirty="0" smtClean="0">
                <a:solidFill>
                  <a:srgbClr val="FFFF00"/>
                </a:solidFill>
              </a:rPr>
              <a:t>Details</a:t>
            </a:r>
            <a:r>
              <a:rPr lang="en-US" sz="3200" dirty="0" smtClean="0">
                <a:solidFill>
                  <a:srgbClr val="FFFF00"/>
                </a:solidFill>
              </a:rPr>
              <a:t/>
            </a:r>
            <a:br>
              <a:rPr lang="en-US" sz="3200" dirty="0" smtClean="0">
                <a:solidFill>
                  <a:srgbClr val="FFFF00"/>
                </a:solidFill>
              </a:rPr>
            </a:br>
            <a:r>
              <a:rPr lang="en-US" sz="2200" dirty="0" smtClean="0"/>
              <a:t>here  we can select the number of instances we wish to launch or we can also select the subnet Availability zones. Keeping rest of the configurations as default we proceed to add storage.</a:t>
            </a:r>
            <a:endParaRPr lang="en-US" sz="2200" dirty="0"/>
          </a:p>
        </p:txBody>
      </p:sp>
      <p:pic>
        <p:nvPicPr>
          <p:cNvPr id="5124" name="Picture 4" descr="F:\OneDrive\Pictures\Screenshots\Screenshot (736).png"/>
          <p:cNvPicPr>
            <a:picLocks noChangeAspect="1" noChangeArrowheads="1"/>
          </p:cNvPicPr>
          <p:nvPr/>
        </p:nvPicPr>
        <p:blipFill>
          <a:blip r:embed="rId2" cstate="print"/>
          <a:srcRect/>
          <a:stretch>
            <a:fillRect/>
          </a:stretch>
        </p:blipFill>
        <p:spPr bwMode="auto">
          <a:xfrm>
            <a:off x="304800" y="1828800"/>
            <a:ext cx="8559800" cy="4814888"/>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304800"/>
            <a:ext cx="8229600" cy="1143000"/>
          </a:xfrm>
        </p:spPr>
        <p:txBody>
          <a:bodyPr>
            <a:normAutofit fontScale="90000"/>
          </a:bodyPr>
          <a:lstStyle/>
          <a:p>
            <a:pPr algn="l"/>
            <a:r>
              <a:rPr lang="en-US" sz="3200" dirty="0" smtClean="0">
                <a:solidFill>
                  <a:srgbClr val="FFFF00"/>
                </a:solidFill>
              </a:rPr>
              <a:t>7. Add Storage</a:t>
            </a:r>
            <a:br>
              <a:rPr lang="en-US" sz="3200" dirty="0" smtClean="0">
                <a:solidFill>
                  <a:srgbClr val="FFFF00"/>
                </a:solidFill>
              </a:rPr>
            </a:br>
            <a:r>
              <a:rPr lang="en-US" sz="2000" dirty="0" smtClean="0"/>
              <a:t>Your </a:t>
            </a:r>
            <a:r>
              <a:rPr lang="en-US" sz="2000" dirty="0"/>
              <a:t>instance will be launched with the following storage device settings. You can attach additional EBS volumes and instance store volumes to your instance, or edit the settings of the root volume. You can also attach additional EBS volumes after launching an </a:t>
            </a:r>
            <a:r>
              <a:rPr lang="en-US" sz="2000" dirty="0" smtClean="0"/>
              <a:t>instance.</a:t>
            </a:r>
            <a:endParaRPr lang="en-US" sz="2000" dirty="0"/>
          </a:p>
        </p:txBody>
      </p:sp>
      <p:pic>
        <p:nvPicPr>
          <p:cNvPr id="6146" name="Picture 2" descr="F:\OneDrive\Pictures\Screenshots\Screenshot (737).png"/>
          <p:cNvPicPr>
            <a:picLocks noChangeAspect="1" noChangeArrowheads="1"/>
          </p:cNvPicPr>
          <p:nvPr/>
        </p:nvPicPr>
        <p:blipFill>
          <a:blip r:embed="rId2" cstate="print"/>
          <a:srcRect/>
          <a:stretch>
            <a:fillRect/>
          </a:stretch>
        </p:blipFill>
        <p:spPr bwMode="auto">
          <a:xfrm>
            <a:off x="304800" y="1828800"/>
            <a:ext cx="8610600" cy="4843463"/>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TotalTime>
  <Words>299</Words>
  <Application>Microsoft Office PowerPoint</Application>
  <PresentationFormat>On-screen Show (4:3)</PresentationFormat>
  <Paragraphs>28</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 </vt:lpstr>
      <vt:lpstr>Hosting a static website on EC2</vt:lpstr>
      <vt:lpstr>      1. Sign in to your AWS Account(Root/IAM) 2. Search for the service EC2 and click on Instances</vt:lpstr>
      <vt:lpstr>3. Click on launch instance</vt:lpstr>
      <vt:lpstr>4. Choose an AMI AMI stands for Amazon Machine Image basically here you’re choosing an operating system for your EC2 Instance.</vt:lpstr>
      <vt:lpstr>Amazon EC2 provides a wide selection of instance types optimized to fit different use cases. Instances are virtual servers that can run applications. They have varying combinations of CPU, memory, storage, and networking capacity, and give you the flexibility to choose the appropriate mix of resources for your applications.</vt:lpstr>
      <vt:lpstr>5. Choose an Instance Type here we’re choosing t2.micro as it is free tier eligible.</vt:lpstr>
      <vt:lpstr>6. Configure Instance Details here  we can select the number of instances we wish to launch or we can also select the subnet Availability zones. Keeping rest of the configurations as default we proceed to add storage.</vt:lpstr>
      <vt:lpstr>7. Add Storage Your instance will be launched with the following storage device settings. You can attach additional EBS volumes and instance store volumes to your instance, or edit the settings of the root volume. You can also attach additional EBS volumes after launching an instance.</vt:lpstr>
      <vt:lpstr>8.Add Tags (optional) A tag consists of a case-sensitive key-value pair. For example, you could define a tag with key = Name and value = AWSLinuxInstance A copy of a tag can be applied to volumes, instances or both.</vt:lpstr>
      <vt:lpstr>9. Add security groups A security group is a set of firewall rules that control the traffic for your instance. On this page, you can add rules to allow specific traffic to reach your instance.  For example, if you want to set up a web server and allow Internet traffic to reach your instance, add rules that allow unrestricted access to the HTTP and HTTPS ports. You can create a new security group or select from an existing one below.</vt:lpstr>
      <vt:lpstr>10. Review Instance Launch here you can review your instance launch details. You can go back to edit changes for each section. Click Launch to assign a key pair to your instance and complete the launch process.</vt:lpstr>
      <vt:lpstr>11. Download Key Pair A key pair consists of a public key that AWS stores, and a private key file that you store. Together, they allow you to connect to your instance securely. For Windows AMIs, the private key file is required to obtain the password used to log into your instance.  For Linux AMIs, the private key file allows you to securely SSH into your instance.   </vt:lpstr>
      <vt:lpstr>12. Use puTTY GEN to convert the key pair from .pem format to .ppk format</vt:lpstr>
      <vt:lpstr>13. Now open S3 bucket and create a new empty bucket Every object in S3 is stored in a bucket. To upload files and folders to S3, you’ll need to create a bucket where the objects will be stored.  </vt:lpstr>
      <vt:lpstr>14. Give your bucket a unique name[uppercase &amp; whitespaces are not allowed]  We should keep ACL(Access Control List) enabled in order to access bucket and its objects.</vt:lpstr>
      <vt:lpstr>15. Un-check “Block all public access” and proceed to create bucket</vt:lpstr>
      <vt:lpstr>Once the bucket has been created you can see a “Bucket created successfully” message.</vt:lpstr>
      <vt:lpstr>16. Make a zip file of the folder where all of your static website files exists, and upload to S3 bucket.</vt:lpstr>
      <vt:lpstr>17. goto S3 properties and enable “static website hosting”</vt:lpstr>
      <vt:lpstr>18. Select the zip file and goto Actions and make it public using ACL. The make public action enables public read access in the object access control list (ACL) settings </vt:lpstr>
      <vt:lpstr>19. Note the S3 Object URL </vt:lpstr>
      <vt:lpstr>20. Now open puTTY to launch the EC2 Linux Instance goto SSH-&gt; Auth -&gt; Upload .ppk file and copy the public ip in place of Hostname and click on open.</vt:lpstr>
      <vt:lpstr>EC2 Linux Instance has been launched</vt:lpstr>
      <vt:lpstr>Now run the following commands in order to host the website   Commands                                            Description sudo su                                                                                           to get root access yum update –y                                                              to update the package in EC2 Instance yum install httpd –y                                                                  to install Apache Server pwd                                                                                                  to check the path    cd /var/www/html                                                                for changing the directory ls                                                                           to check whether any directory files are  available wget https://hostons3.s3.amazonaws.com/SimonProject.zip     to get files from S3 ls                                                                           to check whether any directory files are  available unzip SimonGame.zip                                                              for unzipping the zip file    mv SimonProject /* .                                                           for moving all the files to EC2 ls                                                                            to check whether any directory files are  available service httpd start                                                                        to start Apache Server                            </vt:lpstr>
      <vt:lpstr>Slide 26</vt:lpstr>
      <vt:lpstr>Slide 27</vt:lpstr>
      <vt:lpstr>Slide 28</vt:lpstr>
      <vt:lpstr>Now copy the Public IP of the EC2 Instance and paste it into the Web Brower. Your static website got hosted on EC2 @ http://3.84.120.142/</vt:lpstr>
      <vt:lpstr>     THANK YOU :)   By-   Aayushmaan Rawat (B-Tech CSE 2019-23)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AWS</dc:title>
  <dc:creator>Aayushmaan Rawat</dc:creator>
  <cp:lastModifiedBy>Aayushmaan Rawat</cp:lastModifiedBy>
  <cp:revision>34</cp:revision>
  <dcterms:created xsi:type="dcterms:W3CDTF">2022-03-31T07:24:41Z</dcterms:created>
  <dcterms:modified xsi:type="dcterms:W3CDTF">2022-07-11T22:53:09Z</dcterms:modified>
</cp:coreProperties>
</file>

<file path=docProps/thumbnail.jpeg>
</file>